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2"/>
  </p:notesMasterIdLst>
  <p:handoutMasterIdLst>
    <p:handoutMasterId r:id="rId13"/>
  </p:handoutMasterIdLst>
  <p:sldIdLst>
    <p:sldId id="434" r:id="rId3"/>
    <p:sldId id="438" r:id="rId4"/>
    <p:sldId id="442" r:id="rId5"/>
    <p:sldId id="440" r:id="rId6"/>
    <p:sldId id="439" r:id="rId7"/>
    <p:sldId id="441" r:id="rId8"/>
    <p:sldId id="353" r:id="rId9"/>
    <p:sldId id="352" r:id="rId10"/>
    <p:sldId id="437" r:id="rId11"/>
  </p:sldIdLst>
  <p:sldSz cx="9144000" cy="6858000" type="screen4x3"/>
  <p:notesSz cx="6858000" cy="9144000"/>
  <p:custShowLst>
    <p:custShow name="GSF Call" id="0">
      <p:sldLst/>
    </p:custShow>
  </p:custShowLst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1D73B"/>
    <a:srgbClr val="F3F814"/>
    <a:srgbClr val="000610"/>
    <a:srgbClr val="00091A"/>
    <a:srgbClr val="000000"/>
    <a:srgbClr val="F2B800"/>
    <a:srgbClr val="D09E00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66" autoAdjust="0"/>
    <p:restoredTop sz="9466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83055-DF71-4EB0-857C-888C60D2DA9C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58F80-6F9B-4CF4-A374-77791332F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60A9C-718A-44C0-93EA-FE193C30337C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8E0AD-1DB9-4327-8FFC-3DAC9946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8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668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375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98441" y="203202"/>
            <a:ext cx="7750175" cy="336551"/>
          </a:xfrm>
          <a:prstGeom prst="rect">
            <a:avLst/>
          </a:prstGeom>
          <a:solidFill>
            <a:srgbClr val="2F5079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eaLnBrk="0" hangingPunct="0">
              <a:defRPr/>
            </a:pPr>
            <a:endParaRPr lang="en-US" sz="1500" dirty="0">
              <a:solidFill>
                <a:prstClr val="white">
                  <a:lumMod val="85000"/>
                </a:prstClr>
              </a:solidFill>
              <a:latin typeface="GillSans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3203" y="6556375"/>
            <a:ext cx="8774113" cy="0"/>
          </a:xfrm>
          <a:prstGeom prst="line">
            <a:avLst/>
          </a:prstGeom>
          <a:ln w="28575">
            <a:solidFill>
              <a:srgbClr val="254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42876" y="6610350"/>
            <a:ext cx="2000250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r"/>
            <a:r>
              <a:rPr lang="en-US" sz="1000">
                <a:solidFill>
                  <a:srgbClr val="BFBFBF"/>
                </a:solidFill>
                <a:latin typeface="Gill Sans MT" pitchFamily="34" charset="0"/>
                <a:cs typeface="Times New Roman" pitchFamily="18" charset="0"/>
              </a:rPr>
              <a:t>www.realestateconsulting.com</a:t>
            </a:r>
          </a:p>
        </p:txBody>
      </p:sp>
      <p:pic>
        <p:nvPicPr>
          <p:cNvPr id="6" name="Picture 11" descr="http://www.realestateconsulting.com/Images/JBRC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966" y="196852"/>
            <a:ext cx="16033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656" y="191654"/>
            <a:ext cx="7889927" cy="337071"/>
          </a:xfrm>
          <a:prstGeom prst="rect">
            <a:avLst/>
          </a:prstGeom>
        </p:spPr>
        <p:txBody>
          <a:bodyPr lIns="91429" tIns="45714" rIns="91429" bIns="45714"/>
          <a:lstStyle>
            <a:lvl1pPr algn="l">
              <a:defRPr sz="1600" cap="small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67525" y="6599237"/>
            <a:ext cx="2133600" cy="2587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1000">
                <a:solidFill>
                  <a:srgbClr val="95B3D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5FDAACB-55AE-4227-8B53-A8CF25A904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45506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98441" y="203202"/>
            <a:ext cx="7750175" cy="336551"/>
          </a:xfrm>
          <a:prstGeom prst="rect">
            <a:avLst/>
          </a:prstGeom>
          <a:solidFill>
            <a:srgbClr val="2F5079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eaLnBrk="0" hangingPunct="0">
              <a:defRPr/>
            </a:pPr>
            <a:endParaRPr lang="en-US" sz="1500" dirty="0">
              <a:solidFill>
                <a:prstClr val="white">
                  <a:lumMod val="85000"/>
                </a:prstClr>
              </a:solidFill>
              <a:latin typeface="GillSans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3203" y="6556375"/>
            <a:ext cx="8774113" cy="0"/>
          </a:xfrm>
          <a:prstGeom prst="line">
            <a:avLst/>
          </a:prstGeom>
          <a:ln w="28575">
            <a:solidFill>
              <a:srgbClr val="254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42876" y="6610350"/>
            <a:ext cx="2000250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r"/>
            <a:r>
              <a:rPr lang="en-US" sz="1000">
                <a:solidFill>
                  <a:srgbClr val="BFBFBF"/>
                </a:solidFill>
                <a:latin typeface="Gill Sans MT" pitchFamily="34" charset="0"/>
                <a:cs typeface="Times New Roman" pitchFamily="18" charset="0"/>
              </a:rPr>
              <a:t>www.realestateconsulting.com</a:t>
            </a:r>
          </a:p>
        </p:txBody>
      </p:sp>
      <p:pic>
        <p:nvPicPr>
          <p:cNvPr id="6" name="Picture 11" descr="http://www.realestateconsulting.com/Images/JBRC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966" y="196852"/>
            <a:ext cx="16033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656" y="191654"/>
            <a:ext cx="7889927" cy="337071"/>
          </a:xfrm>
          <a:prstGeom prst="rect">
            <a:avLst/>
          </a:prstGeom>
        </p:spPr>
        <p:txBody>
          <a:bodyPr lIns="91429" tIns="45714" rIns="91429" bIns="45714"/>
          <a:lstStyle>
            <a:lvl1pPr algn="l">
              <a:defRPr sz="1600" cap="small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67525" y="6599237"/>
            <a:ext cx="2133600" cy="2587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1000">
                <a:solidFill>
                  <a:srgbClr val="95B3D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5FDAACB-55AE-4227-8B53-A8CF25A904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19488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98441" y="203202"/>
            <a:ext cx="7750175" cy="336551"/>
          </a:xfrm>
          <a:prstGeom prst="rect">
            <a:avLst/>
          </a:prstGeom>
          <a:solidFill>
            <a:srgbClr val="2F5079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eaLnBrk="0" hangingPunct="0">
              <a:defRPr/>
            </a:pPr>
            <a:endParaRPr lang="en-US" sz="1500" dirty="0">
              <a:solidFill>
                <a:prstClr val="white">
                  <a:lumMod val="85000"/>
                </a:prstClr>
              </a:solidFill>
              <a:latin typeface="GillSans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3203" y="6556375"/>
            <a:ext cx="8774113" cy="0"/>
          </a:xfrm>
          <a:prstGeom prst="line">
            <a:avLst/>
          </a:prstGeom>
          <a:ln w="28575">
            <a:solidFill>
              <a:srgbClr val="254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42876" y="6610350"/>
            <a:ext cx="2000250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r"/>
            <a:r>
              <a:rPr lang="en-US" sz="1000">
                <a:solidFill>
                  <a:srgbClr val="BFBFBF"/>
                </a:solidFill>
                <a:latin typeface="Gill Sans MT" pitchFamily="34" charset="0"/>
                <a:cs typeface="Times New Roman" pitchFamily="18" charset="0"/>
              </a:rPr>
              <a:t>www.realestateconsulting.com</a:t>
            </a:r>
          </a:p>
        </p:txBody>
      </p:sp>
      <p:pic>
        <p:nvPicPr>
          <p:cNvPr id="6" name="Picture 11" descr="http://www.realestateconsulting.com/Images/JBRC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966" y="196852"/>
            <a:ext cx="16033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656" y="191654"/>
            <a:ext cx="7889927" cy="337071"/>
          </a:xfrm>
          <a:prstGeom prst="rect">
            <a:avLst/>
          </a:prstGeom>
        </p:spPr>
        <p:txBody>
          <a:bodyPr lIns="91429" tIns="45714" rIns="91429" bIns="45714"/>
          <a:lstStyle>
            <a:lvl1pPr algn="l">
              <a:defRPr sz="1600" cap="small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67525" y="6599237"/>
            <a:ext cx="2133600" cy="2587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1000">
                <a:solidFill>
                  <a:srgbClr val="95B3D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5FDAACB-55AE-4227-8B53-A8CF25A904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86668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98441" y="203202"/>
            <a:ext cx="7750175" cy="336551"/>
          </a:xfrm>
          <a:prstGeom prst="rect">
            <a:avLst/>
          </a:prstGeom>
          <a:solidFill>
            <a:srgbClr val="2F5079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eaLnBrk="0" hangingPunct="0">
              <a:defRPr/>
            </a:pPr>
            <a:endParaRPr lang="en-US" sz="1500" dirty="0">
              <a:solidFill>
                <a:prstClr val="white">
                  <a:lumMod val="85000"/>
                </a:prstClr>
              </a:solidFill>
              <a:latin typeface="GillSans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3203" y="6556375"/>
            <a:ext cx="8774113" cy="0"/>
          </a:xfrm>
          <a:prstGeom prst="line">
            <a:avLst/>
          </a:prstGeom>
          <a:ln w="28575">
            <a:solidFill>
              <a:srgbClr val="254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42876" y="6610350"/>
            <a:ext cx="2000250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r"/>
            <a:r>
              <a:rPr lang="en-US" sz="1000">
                <a:solidFill>
                  <a:srgbClr val="BFBFBF"/>
                </a:solidFill>
                <a:latin typeface="Gill Sans MT" pitchFamily="34" charset="0"/>
                <a:cs typeface="Times New Roman" pitchFamily="18" charset="0"/>
              </a:rPr>
              <a:t>www.realestateconsulting.com</a:t>
            </a:r>
          </a:p>
        </p:txBody>
      </p:sp>
      <p:pic>
        <p:nvPicPr>
          <p:cNvPr id="6" name="Picture 11" descr="http://www.realestateconsulting.com/Images/JBRC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966" y="196852"/>
            <a:ext cx="16033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656" y="191654"/>
            <a:ext cx="7889927" cy="337071"/>
          </a:xfrm>
          <a:prstGeom prst="rect">
            <a:avLst/>
          </a:prstGeom>
        </p:spPr>
        <p:txBody>
          <a:bodyPr lIns="91429" tIns="45714" rIns="91429" bIns="45714"/>
          <a:lstStyle>
            <a:lvl1pPr algn="l">
              <a:defRPr sz="1600" cap="small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67525" y="6599237"/>
            <a:ext cx="2133600" cy="2587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1000">
                <a:solidFill>
                  <a:srgbClr val="95B3D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5FDAACB-55AE-4227-8B53-A8CF25A904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77439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98441" y="203202"/>
            <a:ext cx="7750175" cy="336551"/>
          </a:xfrm>
          <a:prstGeom prst="rect">
            <a:avLst/>
          </a:prstGeom>
          <a:solidFill>
            <a:srgbClr val="2F5079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eaLnBrk="0" hangingPunct="0">
              <a:defRPr/>
            </a:pPr>
            <a:endParaRPr lang="en-US" sz="1500" dirty="0">
              <a:solidFill>
                <a:prstClr val="white">
                  <a:lumMod val="85000"/>
                </a:prstClr>
              </a:solidFill>
              <a:latin typeface="GillSans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3203" y="6556375"/>
            <a:ext cx="8774113" cy="0"/>
          </a:xfrm>
          <a:prstGeom prst="line">
            <a:avLst/>
          </a:prstGeom>
          <a:ln w="28575">
            <a:solidFill>
              <a:srgbClr val="254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42876" y="6610350"/>
            <a:ext cx="2000250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r"/>
            <a:r>
              <a:rPr lang="en-US" sz="1000">
                <a:solidFill>
                  <a:srgbClr val="BFBFBF"/>
                </a:solidFill>
                <a:latin typeface="Gill Sans MT" pitchFamily="34" charset="0"/>
                <a:cs typeface="Times New Roman" pitchFamily="18" charset="0"/>
              </a:rPr>
              <a:t>www.realestateconsulting.com</a:t>
            </a:r>
          </a:p>
        </p:txBody>
      </p:sp>
      <p:pic>
        <p:nvPicPr>
          <p:cNvPr id="6" name="Picture 11" descr="http://www.realestateconsulting.com/Images/JBRC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966" y="196852"/>
            <a:ext cx="16033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656" y="191654"/>
            <a:ext cx="7889927" cy="337071"/>
          </a:xfrm>
          <a:prstGeom prst="rect">
            <a:avLst/>
          </a:prstGeom>
        </p:spPr>
        <p:txBody>
          <a:bodyPr lIns="91429" tIns="45714" rIns="91429" bIns="45714"/>
          <a:lstStyle>
            <a:lvl1pPr algn="l">
              <a:defRPr sz="1600" cap="small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67525" y="6599237"/>
            <a:ext cx="2133600" cy="2587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1000">
                <a:solidFill>
                  <a:srgbClr val="95B3D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5FDAACB-55AE-4227-8B53-A8CF25A904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24355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6469065"/>
            <a:ext cx="9144000" cy="3889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6427789"/>
            <a:ext cx="9144000" cy="43021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94379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20042" y="-36576"/>
            <a:ext cx="7245275" cy="450296"/>
          </a:xfrm>
          <a:prstGeom prst="rect">
            <a:avLst/>
          </a:prstGeom>
        </p:spPr>
        <p:txBody>
          <a:bodyPr lIns="91429" tIns="45714" rIns="91429" bIns="45714"/>
          <a:lstStyle>
            <a:lvl1pPr algn="l">
              <a:defRPr sz="2400" b="1" i="0" cap="none" baseline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320043" y="502922"/>
            <a:ext cx="8772523" cy="34466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>
                  <a:lumMod val="75000"/>
                </a:schemeClr>
              </a:buClr>
              <a:buSzPct val="130000"/>
              <a:buFont typeface="Arial" pitchFamily="34" charset="0"/>
              <a:buNone/>
              <a:defRPr sz="1600" b="1" i="0" baseline="0">
                <a:latin typeface="Arial" pitchFamily="34" charset="0"/>
              </a:defRPr>
            </a:lvl1pPr>
            <a:lvl2pPr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200">
                <a:latin typeface="GillSans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200">
                <a:latin typeface="GillSans" pitchFamily="34" charset="0"/>
              </a:defRPr>
            </a:lvl3pPr>
            <a:lvl4pPr>
              <a:buClr>
                <a:schemeClr val="bg1">
                  <a:lumMod val="65000"/>
                </a:schemeClr>
              </a:buClr>
              <a:buFont typeface="Wingdings" pitchFamily="2" charset="2"/>
              <a:buChar char="ü"/>
              <a:defRPr sz="1200">
                <a:latin typeface="GillSans" pitchFamily="34" charset="0"/>
              </a:defRPr>
            </a:lvl4pPr>
            <a:lvl5pPr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  <a:defRPr sz="1200">
                <a:latin typeface="Gill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subheading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320042" y="914400"/>
            <a:ext cx="8469447" cy="501092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Pct val="130000"/>
              <a:buFont typeface="+mj-lt"/>
              <a:buNone/>
              <a:defRPr sz="1400">
                <a:latin typeface="Arial" pitchFamily="34" charset="0"/>
                <a:ea typeface="Arimo" pitchFamily="34" charset="0"/>
              </a:defRPr>
            </a:lvl1pPr>
            <a:lvl2pPr marL="171430" indent="-171430">
              <a:buClrTx/>
              <a:buFont typeface="Arial" pitchFamily="34" charset="0"/>
              <a:buChar char="•"/>
              <a:defRPr sz="1400">
                <a:latin typeface="Arial" pitchFamily="34" charset="0"/>
                <a:ea typeface="Arimo" pitchFamily="34" charset="0"/>
              </a:defRPr>
            </a:lvl2pPr>
            <a:lvl3pPr marL="341273" indent="-174604">
              <a:buClrTx/>
              <a:buFont typeface="Courier New" pitchFamily="49" charset="0"/>
              <a:buChar char="o"/>
              <a:defRPr sz="1400">
                <a:latin typeface="Arial" pitchFamily="34" charset="0"/>
                <a:ea typeface="Arimo" pitchFamily="34" charset="0"/>
              </a:defRPr>
            </a:lvl3pPr>
            <a:lvl4pPr marL="630164" indent="-228573">
              <a:buClrTx/>
              <a:buFont typeface="Wingdings" pitchFamily="2" charset="2"/>
              <a:buChar char="§"/>
              <a:defRPr sz="1400">
                <a:latin typeface="Arial" pitchFamily="34" charset="0"/>
                <a:ea typeface="Arimo" pitchFamily="34" charset="0"/>
              </a:defRPr>
            </a:lvl4pPr>
            <a:lvl5pPr marL="800006" indent="-171430">
              <a:buClrTx/>
              <a:buFont typeface="Arial" pitchFamily="34" charset="0"/>
              <a:buChar char="•"/>
              <a:defRPr sz="1400">
                <a:latin typeface="Arial" pitchFamily="34" charset="0"/>
                <a:ea typeface="Arim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35454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9220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866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8287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0"/>
            <a:ext cx="9131300" cy="10668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10448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527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7C16CC89-74EC-8A4B-AD5B-889332075868}" type="datetimeFigureOut">
              <a:rPr lang="en-US" smtClean="0">
                <a:solidFill>
                  <a:prstClr val="black"/>
                </a:solidFill>
              </a:rPr>
              <a:pPr/>
              <a:t>4/13/2016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A1E98422-C44D-8D47-B5CF-2107735FBF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03535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7C16CC89-74EC-8A4B-AD5B-889332075868}" type="datetimeFigureOut">
              <a:rPr lang="en-US" smtClean="0">
                <a:solidFill>
                  <a:prstClr val="black"/>
                </a:solidFill>
              </a:rPr>
              <a:pPr/>
              <a:t>4/13/2016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A1E98422-C44D-8D47-B5CF-2107735FBF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20936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7C16CC89-74EC-8A4B-AD5B-889332075868}" type="datetimeFigureOut">
              <a:rPr lang="en-US" smtClean="0">
                <a:solidFill>
                  <a:prstClr val="black"/>
                </a:solidFill>
              </a:rPr>
              <a:pPr/>
              <a:t>4/13/2016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A1E98422-C44D-8D47-B5CF-2107735FBF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23341"/>
      </p:ext>
    </p:extLst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7C16CC89-74EC-8A4B-AD5B-889332075868}" type="datetimeFigureOut">
              <a:rPr lang="en-US" smtClean="0">
                <a:solidFill>
                  <a:prstClr val="black"/>
                </a:solidFill>
              </a:rPr>
              <a:pPr/>
              <a:t>4/13/2016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A1E98422-C44D-8D47-B5CF-2107735FBF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02045"/>
      </p:ext>
    </p:extLst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7C16CC89-74EC-8A4B-AD5B-889332075868}" type="datetimeFigureOut">
              <a:rPr lang="en-US" smtClean="0">
                <a:solidFill>
                  <a:prstClr val="black"/>
                </a:solidFill>
              </a:rPr>
              <a:pPr/>
              <a:t>4/13/2016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A1E98422-C44D-8D47-B5CF-2107735FBF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11516"/>
      </p:ext>
    </p:extLst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7C16CC89-74EC-8A4B-AD5B-889332075868}" type="datetimeFigureOut">
              <a:rPr lang="en-US" smtClean="0">
                <a:solidFill>
                  <a:prstClr val="black"/>
                </a:solidFill>
              </a:rPr>
              <a:pPr/>
              <a:t>4/13/2016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A1E98422-C44D-8D47-B5CF-2107735FBF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55488"/>
      </p:ext>
    </p:extLst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7C16CC89-74EC-8A4B-AD5B-889332075868}" type="datetimeFigureOut">
              <a:rPr lang="en-US" smtClean="0">
                <a:solidFill>
                  <a:prstClr val="black"/>
                </a:solidFill>
              </a:rPr>
              <a:pPr/>
              <a:t>4/13/2016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A1E98422-C44D-8D47-B5CF-2107735FBF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42478"/>
      </p:ext>
    </p:extLst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7C16CC89-74EC-8A4B-AD5B-889332075868}" type="datetimeFigureOut">
              <a:rPr lang="en-US" smtClean="0">
                <a:solidFill>
                  <a:prstClr val="black"/>
                </a:solidFill>
              </a:rPr>
              <a:pPr/>
              <a:t>4/13/2016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A1E98422-C44D-8D47-B5CF-2107735FBF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01701"/>
      </p:ext>
    </p:extLst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7C16CC89-74EC-8A4B-AD5B-889332075868}" type="datetimeFigureOut">
              <a:rPr lang="en-US" smtClean="0">
                <a:solidFill>
                  <a:prstClr val="black"/>
                </a:solidFill>
              </a:rPr>
              <a:pPr/>
              <a:t>4/13/2016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A1E98422-C44D-8D47-B5CF-2107735FBF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7553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0"/>
            <a:ext cx="9131300" cy="10668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587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7C16CC89-74EC-8A4B-AD5B-889332075868}" type="datetimeFigureOut">
              <a:rPr lang="en-US" smtClean="0">
                <a:solidFill>
                  <a:prstClr val="black"/>
                </a:solidFill>
              </a:rPr>
              <a:pPr/>
              <a:t>4/13/2016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A1E98422-C44D-8D47-B5CF-2107735FBF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99522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3706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0"/>
            <a:ext cx="9131300" cy="10668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9156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98441" y="203202"/>
            <a:ext cx="7750175" cy="336551"/>
          </a:xfrm>
          <a:prstGeom prst="rect">
            <a:avLst/>
          </a:prstGeom>
          <a:solidFill>
            <a:srgbClr val="2F5079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eaLnBrk="0" hangingPunct="0">
              <a:defRPr/>
            </a:pPr>
            <a:endParaRPr lang="en-US" sz="1500" dirty="0">
              <a:solidFill>
                <a:prstClr val="white">
                  <a:lumMod val="85000"/>
                </a:prstClr>
              </a:solidFill>
              <a:latin typeface="GillSans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3203" y="6556375"/>
            <a:ext cx="8774113" cy="0"/>
          </a:xfrm>
          <a:prstGeom prst="line">
            <a:avLst/>
          </a:prstGeom>
          <a:ln w="28575">
            <a:solidFill>
              <a:srgbClr val="254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42876" y="6610350"/>
            <a:ext cx="2000250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r"/>
            <a:r>
              <a:rPr lang="en-US" sz="1000">
                <a:solidFill>
                  <a:srgbClr val="BFBFBF"/>
                </a:solidFill>
                <a:latin typeface="Gill Sans MT" pitchFamily="34" charset="0"/>
                <a:cs typeface="Times New Roman" pitchFamily="18" charset="0"/>
              </a:rPr>
              <a:t>www.realestateconsulting.com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656" y="191654"/>
            <a:ext cx="7889927" cy="337071"/>
          </a:xfrm>
          <a:prstGeom prst="rect">
            <a:avLst/>
          </a:prstGeom>
        </p:spPr>
        <p:txBody>
          <a:bodyPr lIns="91429" tIns="45714" rIns="91429" bIns="45714"/>
          <a:lstStyle>
            <a:lvl1pPr algn="l">
              <a:defRPr sz="1600" cap="small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67525" y="6599237"/>
            <a:ext cx="2133600" cy="2587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1000">
                <a:solidFill>
                  <a:srgbClr val="95B3D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5FDAACB-55AE-4227-8B53-A8CF25A904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26644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98441" y="203202"/>
            <a:ext cx="7750175" cy="336551"/>
          </a:xfrm>
          <a:prstGeom prst="rect">
            <a:avLst/>
          </a:prstGeom>
          <a:solidFill>
            <a:srgbClr val="2F5079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eaLnBrk="0" hangingPunct="0">
              <a:defRPr/>
            </a:pPr>
            <a:endParaRPr lang="en-US" sz="1500" dirty="0">
              <a:solidFill>
                <a:prstClr val="white">
                  <a:lumMod val="85000"/>
                </a:prstClr>
              </a:solidFill>
              <a:latin typeface="GillSans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3203" y="6556375"/>
            <a:ext cx="8774113" cy="0"/>
          </a:xfrm>
          <a:prstGeom prst="line">
            <a:avLst/>
          </a:prstGeom>
          <a:ln w="28575">
            <a:solidFill>
              <a:srgbClr val="254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42876" y="6610350"/>
            <a:ext cx="2000250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r"/>
            <a:r>
              <a:rPr lang="en-US" sz="1000">
                <a:solidFill>
                  <a:srgbClr val="BFBFBF"/>
                </a:solidFill>
                <a:latin typeface="Gill Sans MT" pitchFamily="34" charset="0"/>
                <a:cs typeface="Times New Roman" pitchFamily="18" charset="0"/>
              </a:rPr>
              <a:t>www.realestateconsulting.com</a:t>
            </a:r>
          </a:p>
        </p:txBody>
      </p:sp>
      <p:pic>
        <p:nvPicPr>
          <p:cNvPr id="6" name="Picture 11" descr="http://www.realestateconsulting.com/Images/JBRC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966" y="196852"/>
            <a:ext cx="16033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656" y="191654"/>
            <a:ext cx="7889927" cy="337071"/>
          </a:xfrm>
          <a:prstGeom prst="rect">
            <a:avLst/>
          </a:prstGeom>
        </p:spPr>
        <p:txBody>
          <a:bodyPr lIns="91429" tIns="45714" rIns="91429" bIns="45714"/>
          <a:lstStyle>
            <a:lvl1pPr algn="l">
              <a:defRPr sz="1600" cap="small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67525" y="6599237"/>
            <a:ext cx="2133600" cy="2587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1000">
                <a:solidFill>
                  <a:srgbClr val="95B3D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5FDAACB-55AE-4227-8B53-A8CF25A904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10268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98441" y="203202"/>
            <a:ext cx="7750175" cy="336551"/>
          </a:xfrm>
          <a:prstGeom prst="rect">
            <a:avLst/>
          </a:prstGeom>
          <a:solidFill>
            <a:srgbClr val="2F5079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eaLnBrk="0" hangingPunct="0">
              <a:defRPr/>
            </a:pPr>
            <a:endParaRPr lang="en-US" sz="1500" dirty="0">
              <a:solidFill>
                <a:prstClr val="white">
                  <a:lumMod val="85000"/>
                </a:prstClr>
              </a:solidFill>
              <a:latin typeface="GillSans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3203" y="6556375"/>
            <a:ext cx="8774113" cy="0"/>
          </a:xfrm>
          <a:prstGeom prst="line">
            <a:avLst/>
          </a:prstGeom>
          <a:ln w="28575">
            <a:solidFill>
              <a:srgbClr val="254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42876" y="6610350"/>
            <a:ext cx="2000250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r"/>
            <a:r>
              <a:rPr lang="en-US" sz="1000">
                <a:solidFill>
                  <a:srgbClr val="BFBFBF"/>
                </a:solidFill>
                <a:latin typeface="Gill Sans MT" pitchFamily="34" charset="0"/>
                <a:cs typeface="Times New Roman" pitchFamily="18" charset="0"/>
              </a:rPr>
              <a:t>www.realestateconsulting.com</a:t>
            </a:r>
          </a:p>
        </p:txBody>
      </p:sp>
      <p:pic>
        <p:nvPicPr>
          <p:cNvPr id="6" name="Picture 11" descr="http://www.realestateconsulting.com/Images/JBRC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966" y="196852"/>
            <a:ext cx="16033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656" y="191654"/>
            <a:ext cx="7889927" cy="337071"/>
          </a:xfrm>
          <a:prstGeom prst="rect">
            <a:avLst/>
          </a:prstGeom>
        </p:spPr>
        <p:txBody>
          <a:bodyPr lIns="91429" tIns="45714" rIns="91429" bIns="45714"/>
          <a:lstStyle>
            <a:lvl1pPr algn="l">
              <a:defRPr sz="1600" cap="small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67525" y="6599237"/>
            <a:ext cx="2133600" cy="2587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1000">
                <a:solidFill>
                  <a:srgbClr val="95B3D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5FDAACB-55AE-4227-8B53-A8CF25A904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0514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98441" y="203202"/>
            <a:ext cx="7750175" cy="336551"/>
          </a:xfrm>
          <a:prstGeom prst="rect">
            <a:avLst/>
          </a:prstGeom>
          <a:solidFill>
            <a:srgbClr val="2F5079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eaLnBrk="0" hangingPunct="0">
              <a:defRPr/>
            </a:pPr>
            <a:endParaRPr lang="en-US" sz="1500" dirty="0">
              <a:solidFill>
                <a:prstClr val="white">
                  <a:lumMod val="85000"/>
                </a:prstClr>
              </a:solidFill>
              <a:latin typeface="GillSans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3203" y="6556375"/>
            <a:ext cx="8774113" cy="0"/>
          </a:xfrm>
          <a:prstGeom prst="line">
            <a:avLst/>
          </a:prstGeom>
          <a:ln w="28575">
            <a:solidFill>
              <a:srgbClr val="254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42876" y="6610350"/>
            <a:ext cx="2000250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r"/>
            <a:r>
              <a:rPr lang="en-US" sz="1000">
                <a:solidFill>
                  <a:srgbClr val="BFBFBF"/>
                </a:solidFill>
                <a:latin typeface="Gill Sans MT" pitchFamily="34" charset="0"/>
                <a:cs typeface="Times New Roman" pitchFamily="18" charset="0"/>
              </a:rPr>
              <a:t>www.realestateconsulting.com</a:t>
            </a:r>
          </a:p>
        </p:txBody>
      </p:sp>
      <p:pic>
        <p:nvPicPr>
          <p:cNvPr id="6" name="Picture 11" descr="http://www.realestateconsulting.com/Images/JBRC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966" y="196852"/>
            <a:ext cx="16033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656" y="191654"/>
            <a:ext cx="7889927" cy="337071"/>
          </a:xfrm>
          <a:prstGeom prst="rect">
            <a:avLst/>
          </a:prstGeom>
        </p:spPr>
        <p:txBody>
          <a:bodyPr lIns="91429" tIns="45714" rIns="91429" bIns="45714"/>
          <a:lstStyle>
            <a:lvl1pPr algn="l">
              <a:defRPr sz="1600" cap="small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67525" y="6599237"/>
            <a:ext cx="2133600" cy="2587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1000">
                <a:solidFill>
                  <a:srgbClr val="95B3D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5FDAACB-55AE-4227-8B53-A8CF25A904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0855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387" y="-152400"/>
            <a:ext cx="9154387" cy="1219200"/>
          </a:xfrm>
          <a:prstGeom prst="rect">
            <a:avLst/>
          </a:prstGeom>
          <a:solidFill>
            <a:srgbClr val="0013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 descr="mbs hwy Logo Outlines-01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3" y="6400800"/>
            <a:ext cx="1920897" cy="3556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114800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152900" y="6400800"/>
            <a:ext cx="838200" cy="45720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FABFC4-AA78-4EB8-9087-3E5BAFADA99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2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8" r:id="rId17"/>
    <p:sldLayoutId id="2147483737" r:id="rId18"/>
    <p:sldLayoutId id="2147483739" r:id="rId19"/>
  </p:sldLayoutIdLst>
  <p:transition spd="slow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293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3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mbs hwy Logo Outlines-01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24" y="6096000"/>
            <a:ext cx="31557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1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rgbClr val="92CFD7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76200"/>
            <a:ext cx="9144000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Is There A Housing Bubble?</a:t>
            </a:r>
            <a:endParaRPr lang="en-US" sz="3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000610"/>
          </a:solidFill>
        </p:spPr>
        <p:txBody>
          <a:bodyPr vert="horz" lIns="91429" tIns="45714" rIns="91429" bIns="45714" rtlCol="0">
            <a:normAutofit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6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3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86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33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79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26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72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i="1" smtClean="0">
                <a:solidFill>
                  <a:sysClr val="window" lastClr="FFFFFF"/>
                </a:solidFill>
                <a:cs typeface="Arial" panose="020B0604020202020204" pitchFamily="34" charset="0"/>
              </a:rPr>
              <a:t>Presented By</a:t>
            </a:r>
            <a:r>
              <a:rPr lang="en-US" smtClean="0">
                <a:solidFill>
                  <a:sysClr val="window" lastClr="FFFFFF"/>
                </a:solidFill>
                <a:cs typeface="Arial" panose="020B0604020202020204" pitchFamily="34" charset="0"/>
              </a:rPr>
              <a:t> </a:t>
            </a:r>
            <a:r>
              <a:rPr lang="en-US" b="1" smtClean="0">
                <a:solidFill>
                  <a:srgbClr val="F2B800"/>
                </a:solidFill>
                <a:cs typeface="Arial" panose="020B0604020202020204" pitchFamily="34" charset="0"/>
              </a:rPr>
              <a:t>Barry Habib</a:t>
            </a:r>
            <a:endParaRPr lang="en-US" b="1" dirty="0" smtClean="0">
              <a:solidFill>
                <a:srgbClr val="F2B800"/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7715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1600200"/>
            <a:ext cx="7715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cbtownandcountry.com/wp-content/uploads/2014/05/housingbubb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1066800"/>
            <a:ext cx="690879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668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76200"/>
            <a:ext cx="9144000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Unemployment Rate During Bubble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99"/>
            <a:ext cx="9144000" cy="566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158292"/>
            <a:ext cx="2895600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US Unemployment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Rate (2005-2016)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099" y="3373612"/>
            <a:ext cx="2209799" cy="30777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</a:rPr>
              <a:t>Housing Bubble = 7.3%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352800" y="3350362"/>
            <a:ext cx="466725" cy="4723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05100" y="3551548"/>
            <a:ext cx="533400" cy="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72275" y="6095999"/>
            <a:ext cx="1219200" cy="30777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</a:rPr>
              <a:t>Today = 5%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58200" y="5623623"/>
            <a:ext cx="466725" cy="4723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077200" y="6019800"/>
            <a:ext cx="381000" cy="219285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5201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76200"/>
            <a:ext cx="9144000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Is Housing Affordable?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1" r="13298"/>
          <a:stretch/>
        </p:blipFill>
        <p:spPr bwMode="auto">
          <a:xfrm>
            <a:off x="533400" y="1085850"/>
            <a:ext cx="7858125" cy="578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1" y="1117400"/>
            <a:ext cx="74344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US Affordability Index (1990-2016)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4286247"/>
            <a:ext cx="2076451" cy="30777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</a:rPr>
              <a:t>Housing Bubble - 100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1271288"/>
            <a:ext cx="2438400" cy="30777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</a:rPr>
              <a:t>Most Affordable Ever - 208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24400" y="4248144"/>
            <a:ext cx="533400" cy="22302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333999" y="3810142"/>
            <a:ext cx="466725" cy="4723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86576" y="1784588"/>
            <a:ext cx="381000" cy="387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324725" y="1662776"/>
            <a:ext cx="447033" cy="167423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771758" y="1662776"/>
            <a:ext cx="381642" cy="77562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034177" y="2524125"/>
            <a:ext cx="390846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91524" y="2905125"/>
            <a:ext cx="676275" cy="52322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</a:rPr>
              <a:t>Now -</a:t>
            </a:r>
          </a:p>
          <a:p>
            <a:pPr defTabSz="914400"/>
            <a:r>
              <a:rPr lang="en-US" sz="1400" b="1" dirty="0" smtClean="0">
                <a:solidFill>
                  <a:prstClr val="black"/>
                </a:solidFill>
              </a:rPr>
              <a:t>175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116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174"/>
            <a:ext cx="9144000" cy="503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700" y="76200"/>
            <a:ext cx="9131300" cy="1066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Media Wants 2 Million Starts Again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638800" y="2133601"/>
            <a:ext cx="457200" cy="3315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81525" y="2314318"/>
            <a:ext cx="904875" cy="5374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87161" y="2274986"/>
            <a:ext cx="3208639" cy="30777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</a:rPr>
              <a:t>2.2 Million Starts = Housing Bubble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219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Housing Starts (2000-2016)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734425" y="4648200"/>
            <a:ext cx="457200" cy="3315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4486" y="3886200"/>
            <a:ext cx="2437114" cy="30777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>
                <a:solidFill>
                  <a:prstClr val="black"/>
                </a:solidFill>
              </a:rPr>
              <a:t>1</a:t>
            </a:r>
            <a:r>
              <a:rPr lang="en-US" sz="1400" b="1" dirty="0" smtClean="0">
                <a:solidFill>
                  <a:prstClr val="black"/>
                </a:solidFill>
              </a:rPr>
              <a:t>.2 Million Starts = Healthy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848600" y="4309855"/>
            <a:ext cx="885825" cy="308113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620000" y="5181600"/>
            <a:ext cx="1447800" cy="12954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098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76200"/>
            <a:ext cx="9131300" cy="1066800"/>
          </a:xfrm>
        </p:spPr>
        <p:txBody>
          <a:bodyPr/>
          <a:lstStyle/>
          <a:p>
            <a:r>
              <a:rPr lang="en-US" dirty="0" smtClean="0"/>
              <a:t>Homeownership Rates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52726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781801" y="2590800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199" y="1934941"/>
            <a:ext cx="1905001" cy="5847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Housing Bubble -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Nearly 70%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686800" y="4572000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3300" y="4574887"/>
            <a:ext cx="1238250" cy="5847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Now -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Only 63%</a:t>
            </a: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410200" y="4762501"/>
            <a:ext cx="1828801" cy="1047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854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143000"/>
            <a:ext cx="9067800" cy="5244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1762125"/>
            <a:ext cx="3208639" cy="30777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</a:rPr>
              <a:t>Oversupply = Housing Bubble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553200" y="1612703"/>
            <a:ext cx="609600" cy="4571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638800" y="1841302"/>
            <a:ext cx="838200" cy="84236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86150" y="6519446"/>
            <a:ext cx="64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1994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3146227"/>
            <a:ext cx="2056114" cy="30777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</a:rPr>
              <a:t>Nearly Half Inventory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34400" y="3897930"/>
            <a:ext cx="609600" cy="4571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152114" y="3545235"/>
            <a:ext cx="419100" cy="352695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5248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225"/>
            <a:ext cx="9144000" cy="405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152400"/>
            <a:ext cx="9131300" cy="1066800"/>
          </a:xfrm>
        </p:spPr>
        <p:txBody>
          <a:bodyPr/>
          <a:lstStyle/>
          <a:p>
            <a:r>
              <a:rPr lang="en-US" dirty="0" smtClean="0"/>
              <a:t>The Next Wave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724400" y="3524250"/>
            <a:ext cx="990600" cy="4381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19800" y="2668488"/>
            <a:ext cx="0" cy="83671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638802" y="3505201"/>
            <a:ext cx="1033461" cy="685801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95863" y="2878039"/>
            <a:ext cx="0" cy="83671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DANHAB~1\AppData\Local\Temp\SNAGHTML1bdfd1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2" y="2192239"/>
            <a:ext cx="16097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DANHAB~1\AppData\Local\Temp\SNAGHTML1be036e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1982688"/>
            <a:ext cx="16097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2994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700" y="76200"/>
            <a:ext cx="9131300" cy="1066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Is 5% Appreciation Sustainable?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581701" y="2390771"/>
            <a:ext cx="2108596" cy="5238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29" tIns="45714" rIns="91429" bIns="45714" rtlCol="0">
            <a:normAutofit fontScale="92500"/>
          </a:bodyPr>
          <a:lstStyle>
            <a:lvl1pPr marL="342860" indent="-342860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prstClr val="white"/>
                </a:solidFill>
              </a:rPr>
              <a:t>$5,000/Month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003102" y="2390769"/>
            <a:ext cx="2108596" cy="5238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29" tIns="45714" rIns="91429" bIns="45714" rtlCol="0">
            <a:normAutofit fontScale="92500"/>
          </a:bodyPr>
          <a:lstStyle>
            <a:lvl1pPr marL="342860" indent="-342860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prstClr val="white"/>
                </a:solidFill>
              </a:rPr>
              <a:t>$1,000/Month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0199" y="168632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3"/>
            <a:r>
              <a:rPr lang="en-US" sz="2400" b="1" dirty="0">
                <a:solidFill>
                  <a:prstClr val="black"/>
                </a:solidFill>
              </a:rPr>
              <a:t>Income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" y="168632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3"/>
            <a:r>
              <a:rPr lang="en-US" sz="2400" b="1" dirty="0">
                <a:solidFill>
                  <a:prstClr val="black"/>
                </a:solidFill>
              </a:rPr>
              <a:t>Mortgage Payment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0" y="326206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3"/>
            <a:r>
              <a:rPr lang="en-US" sz="2400" b="1" dirty="0">
                <a:solidFill>
                  <a:prstClr val="black"/>
                </a:solidFill>
              </a:rPr>
              <a:t>5% Rise in </a:t>
            </a:r>
            <a:r>
              <a:rPr lang="en-US" sz="2400" b="1" dirty="0" smtClean="0">
                <a:solidFill>
                  <a:prstClr val="black"/>
                </a:solidFill>
              </a:rPr>
              <a:t>Price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003102" y="3886201"/>
            <a:ext cx="2108596" cy="5238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29" tIns="45714" rIns="91429" bIns="45714" rtlCol="0">
            <a:normAutofit fontScale="92500"/>
          </a:bodyPr>
          <a:lstStyle>
            <a:lvl1pPr marL="342860" indent="-342860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prstClr val="white"/>
                </a:solidFill>
              </a:rPr>
              <a:t>$1,050/Month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64499" y="326218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3"/>
            <a:r>
              <a:rPr lang="en-US" sz="2400" b="1" dirty="0">
                <a:solidFill>
                  <a:prstClr val="black"/>
                </a:solidFill>
              </a:rPr>
              <a:t>Up 1%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582937" y="3886371"/>
            <a:ext cx="2108596" cy="5238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29" tIns="45714" rIns="91429" bIns="45714" rtlCol="0">
            <a:normAutofit fontScale="92500"/>
          </a:bodyPr>
          <a:lstStyle>
            <a:lvl1pPr marL="342860" indent="-342860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prstClr val="white"/>
                </a:solidFill>
              </a:rPr>
              <a:t>$5,050/Month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88753" y="5181601"/>
            <a:ext cx="6264474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293"/>
            <a:r>
              <a:rPr lang="en-US" sz="2400" b="1" dirty="0">
                <a:solidFill>
                  <a:prstClr val="white"/>
                </a:solidFill>
              </a:rPr>
              <a:t>And we are seeing Incomes rise by </a:t>
            </a:r>
            <a:r>
              <a:rPr lang="en-US" sz="2400" b="1" dirty="0" smtClean="0">
                <a:solidFill>
                  <a:prstClr val="white"/>
                </a:solidFill>
              </a:rPr>
              <a:t>2.5%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410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9" grpId="0" animBg="1"/>
      <p:bldP spid="5" grpId="0"/>
      <p:bldP spid="29" grpId="0"/>
      <p:bldP spid="33" grpId="0"/>
      <p:bldP spid="34" grpId="0" animBg="1"/>
      <p:bldP spid="35" grpId="0"/>
      <p:bldP spid="36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76200"/>
            <a:ext cx="9144000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293"/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Quality of Loans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676400"/>
            <a:ext cx="3886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93"/>
            <a:endParaRPr lang="en-US" sz="2800" b="1" dirty="0" smtClean="0">
              <a:solidFill>
                <a:prstClr val="black"/>
              </a:solidFill>
            </a:endParaRPr>
          </a:p>
          <a:p>
            <a:pPr algn="ctr" defTabSz="914293"/>
            <a:r>
              <a:rPr lang="en-US" sz="2800" b="1" u="sng" dirty="0" smtClean="0">
                <a:solidFill>
                  <a:prstClr val="black"/>
                </a:solidFill>
              </a:rPr>
              <a:t>Housing Bubble</a:t>
            </a:r>
          </a:p>
          <a:p>
            <a:pPr defTabSz="914293"/>
            <a:endParaRPr lang="en-US" sz="2800" b="1" dirty="0" smtClean="0">
              <a:solidFill>
                <a:prstClr val="black"/>
              </a:solidFill>
            </a:endParaRPr>
          </a:p>
          <a:p>
            <a:pPr marL="914346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</a:rPr>
              <a:t>580 Fico</a:t>
            </a:r>
          </a:p>
          <a:p>
            <a:pPr marL="914346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</a:rPr>
              <a:t>100 LTV</a:t>
            </a:r>
          </a:p>
          <a:p>
            <a:pPr marL="914346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</a:rPr>
              <a:t>No Income Verification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2105025"/>
            <a:ext cx="449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93"/>
            <a:r>
              <a:rPr lang="en-US" sz="2800" b="1" u="sng" dirty="0" smtClean="0">
                <a:solidFill>
                  <a:prstClr val="black"/>
                </a:solidFill>
              </a:rPr>
              <a:t>Today</a:t>
            </a:r>
          </a:p>
          <a:p>
            <a:pPr defTabSz="914293"/>
            <a:endParaRPr lang="en-US" sz="2800" b="1" dirty="0" smtClean="0">
              <a:solidFill>
                <a:prstClr val="black"/>
              </a:solidFill>
            </a:endParaRPr>
          </a:p>
          <a:p>
            <a:pPr marL="914346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</a:rPr>
              <a:t>High Quality Underwriting Guidelines</a:t>
            </a:r>
          </a:p>
          <a:p>
            <a:pPr marL="914346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</a:rPr>
              <a:t>Could Argue Too Strict</a:t>
            </a:r>
            <a:endParaRPr lang="en-US" sz="2800" b="1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43400" y="1381125"/>
            <a:ext cx="0" cy="5105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7855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225059</TotalTime>
  <Words>153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12" baseType="lpstr">
      <vt:lpstr>1_Office Theme</vt:lpstr>
      <vt:lpstr>1_Custom Design</vt:lpstr>
      <vt:lpstr>PowerPoint Presentation</vt:lpstr>
      <vt:lpstr>PowerPoint Presentation</vt:lpstr>
      <vt:lpstr>PowerPoint Presentation</vt:lpstr>
      <vt:lpstr>Media Wants 2 Million Starts Again</vt:lpstr>
      <vt:lpstr>Homeownership Rates</vt:lpstr>
      <vt:lpstr>Inventory </vt:lpstr>
      <vt:lpstr>The Next Wave</vt:lpstr>
      <vt:lpstr>Is 5% Appreciation Sustainable?</vt:lpstr>
      <vt:lpstr>PowerPoint Presentation</vt:lpstr>
      <vt:lpstr>GSF Call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Estate Data</dc:title>
  <dc:creator>Dan Habib</dc:creator>
  <cp:lastModifiedBy>Dan Habib</cp:lastModifiedBy>
  <cp:revision>336</cp:revision>
  <dcterms:created xsi:type="dcterms:W3CDTF">2014-09-15T20:13:50Z</dcterms:created>
  <dcterms:modified xsi:type="dcterms:W3CDTF">2016-04-15T20:23:38Z</dcterms:modified>
</cp:coreProperties>
</file>